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587" r:id="rId3"/>
    <p:sldId id="589" r:id="rId4"/>
    <p:sldId id="590" r:id="rId5"/>
    <p:sldId id="591" r:id="rId6"/>
    <p:sldId id="592" r:id="rId7"/>
    <p:sldId id="593" r:id="rId8"/>
    <p:sldId id="594" r:id="rId9"/>
    <p:sldId id="606" r:id="rId10"/>
    <p:sldId id="595" r:id="rId11"/>
    <p:sldId id="597" r:id="rId12"/>
    <p:sldId id="596" r:id="rId13"/>
    <p:sldId id="610" r:id="rId14"/>
    <p:sldId id="609" r:id="rId15"/>
    <p:sldId id="608" r:id="rId1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482"/>
    <a:srgbClr val="33CC33"/>
    <a:srgbClr val="FF6600"/>
    <a:srgbClr val="FFE9A3"/>
    <a:srgbClr val="EAEAEA"/>
    <a:srgbClr val="00009A"/>
    <a:srgbClr val="00008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Stredný štýl 1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Stredný štýl 4 - zvýrazneni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1218" y="16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O</a:t>
            </a:r>
            <a:r>
              <a:rPr lang="en-US"/>
              <a:t>brat v mil. Kč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1"/>
          <c:invertIfNegative val="0"/>
          <c:cat>
            <c:numRef>
              <c:f>[Sešit1]List1!$A$2:$A$20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[Sešit1]List1!$B$2:$B$20</c:f>
              <c:numCache>
                <c:formatCode>General</c:formatCode>
                <c:ptCount val="19"/>
                <c:pt idx="0">
                  <c:v>90</c:v>
                </c:pt>
                <c:pt idx="1">
                  <c:v>101</c:v>
                </c:pt>
                <c:pt idx="2">
                  <c:v>125</c:v>
                </c:pt>
                <c:pt idx="3">
                  <c:v>148</c:v>
                </c:pt>
                <c:pt idx="4">
                  <c:v>200</c:v>
                </c:pt>
                <c:pt idx="5">
                  <c:v>212</c:v>
                </c:pt>
                <c:pt idx="6">
                  <c:v>315</c:v>
                </c:pt>
                <c:pt idx="7">
                  <c:v>560</c:v>
                </c:pt>
                <c:pt idx="8">
                  <c:v>620</c:v>
                </c:pt>
                <c:pt idx="9">
                  <c:v>780</c:v>
                </c:pt>
                <c:pt idx="10">
                  <c:v>925</c:v>
                </c:pt>
                <c:pt idx="11">
                  <c:v>930</c:v>
                </c:pt>
                <c:pt idx="12">
                  <c:v>905</c:v>
                </c:pt>
                <c:pt idx="13">
                  <c:v>895</c:v>
                </c:pt>
                <c:pt idx="14">
                  <c:v>890</c:v>
                </c:pt>
                <c:pt idx="15">
                  <c:v>885</c:v>
                </c:pt>
                <c:pt idx="16">
                  <c:v>758</c:v>
                </c:pt>
                <c:pt idx="17">
                  <c:v>705</c:v>
                </c:pt>
                <c:pt idx="18">
                  <c:v>645</c:v>
                </c:pt>
              </c:numCache>
            </c:numRef>
          </c:val>
        </c:ser>
        <c:ser>
          <c:idx val="1"/>
          <c:order val="0"/>
          <c:tx>
            <c:strRef>
              <c:f>[Sešit1]List2!$B$3</c:f>
              <c:strCache>
                <c:ptCount val="1"/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[Sešit1]List2!$A$4:$A$19</c:f>
              <c:numCache>
                <c:formatCode>General</c:formatCode>
                <c:ptCount val="16"/>
              </c:numCache>
            </c:numRef>
          </c:cat>
          <c:val>
            <c:numRef>
              <c:f>[Sešit1]List2!$B$4:$B$19</c:f>
              <c:numCache>
                <c:formatCode>General</c:formatCode>
                <c:ptCount val="1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364864"/>
        <c:axId val="145012224"/>
      </c:barChart>
      <c:catAx>
        <c:axId val="10536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5012224"/>
        <c:crosses val="autoZero"/>
        <c:auto val="1"/>
        <c:lblAlgn val="ctr"/>
        <c:lblOffset val="100"/>
        <c:noMultiLvlLbl val="0"/>
      </c:catAx>
      <c:valAx>
        <c:axId val="14501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364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C4E2C-86CB-4323-975D-7B87C7F43D85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2F9FD006-AE72-4859-BD8C-0726CB4FA45A}">
      <dgm:prSet phldrT="[Text]" custT="1"/>
      <dgm:spPr>
        <a:xfrm>
          <a:off x="217352" y="0"/>
          <a:ext cx="1011785" cy="952500"/>
        </a:xfr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90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1993</a:t>
          </a:r>
          <a:endParaRPr lang="cs-CZ" sz="9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r>
            <a:rPr lang="cs-CZ" sz="9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Založení společnosti v </a:t>
          </a:r>
          <a:r>
            <a:rPr lang="cs-CZ" sz="900" dirty="0" err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Rovensku</a:t>
          </a:r>
          <a:r>
            <a:rPr lang="cs-CZ" sz="9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 (bývalý kravín) s cílem vyrábět a dodávat kvalitní okna</a:t>
          </a:r>
        </a:p>
      </dgm:t>
    </dgm:pt>
    <dgm:pt modelId="{9200C084-F2A0-48D3-8C67-0731B33E0EA6}" type="parTrans" cxnId="{92000B23-8A52-4D14-8073-7C78513FE2F4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CA884EC7-E9CF-4BFF-AEB8-9B1BF606FCFF}" type="sibTrans" cxnId="{92000B23-8A52-4D14-8073-7C78513FE2F4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97EBF1C4-1DF3-4411-9628-8F5A2D62F853}">
      <dgm:prSet phldrT="[Text]" custT="1"/>
      <dgm:spPr>
        <a:xfrm>
          <a:off x="1349184" y="0"/>
          <a:ext cx="1011785" cy="952500"/>
        </a:xfr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90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1998</a:t>
          </a:r>
          <a:endParaRPr lang="cs-CZ" sz="9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r>
            <a:rPr lang="cs-CZ" sz="9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Výroba plastových oken se stěhuje do Zábřehu - moderní hala o velikosti více než 3 000 m2</a:t>
          </a:r>
        </a:p>
      </dgm:t>
    </dgm:pt>
    <dgm:pt modelId="{417ADD25-9AB2-4597-A666-E9D8FEACB95C}" type="parTrans" cxnId="{D9C28829-A4AC-4878-A19F-956EC7FC35CB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41D3CA58-DF9C-48EF-95B3-66CEE26F55A3}" type="sibTrans" cxnId="{D9C28829-A4AC-4878-A19F-956EC7FC35CB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B66797E0-B5FA-4EAE-90D5-737790C2841A}">
      <dgm:prSet phldrT="[Text]" custT="1"/>
      <dgm:spPr>
        <a:xfrm>
          <a:off x="2481016" y="0"/>
          <a:ext cx="1011785" cy="952500"/>
        </a:xfr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90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2005</a:t>
          </a:r>
          <a:endParaRPr lang="cs-CZ" sz="9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r>
            <a:rPr lang="cs-CZ" sz="9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SULKO rozšiřuje sortiment o výrobu hliníkových oken a dveří</a:t>
          </a:r>
        </a:p>
        <a:p>
          <a:endParaRPr lang="cs-CZ" sz="9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1D199E86-3F97-4415-B6C5-0423A190400C}" type="parTrans" cxnId="{14520378-A463-4652-AE52-AFC95537BB0E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B1BE64A2-ECC8-4083-9A45-0E8A46DD036D}" type="sibTrans" cxnId="{14520378-A463-4652-AE52-AFC95537BB0E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E2DDF491-AB47-4865-9C6F-871A457371EE}">
      <dgm:prSet phldrT="[Text]" custT="1"/>
      <dgm:spPr>
        <a:xfrm>
          <a:off x="3612848" y="0"/>
          <a:ext cx="1011785" cy="952500"/>
        </a:xfr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90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2007</a:t>
          </a:r>
          <a:endParaRPr lang="cs-CZ" sz="9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r>
            <a:rPr lang="cs-CZ" sz="9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SULKO rozšiřuje své výrobní kapacity o další výrobní linku v Šumperku</a:t>
          </a:r>
        </a:p>
        <a:p>
          <a:endParaRPr lang="cs-CZ" sz="9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6C01A8E7-BC57-407A-BEC1-1C11CF84B284}" type="parTrans" cxnId="{DAB4D4A0-AC9B-4AF7-8BD0-3BE1FE5E537B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5C01727A-1225-43F4-900A-E530676505B1}" type="sibTrans" cxnId="{DAB4D4A0-AC9B-4AF7-8BD0-3BE1FE5E537B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FD166C83-4B77-4E43-BAD4-9D4603BB36E0}">
      <dgm:prSet phldrT="[Text]" custT="1"/>
      <dgm:spPr>
        <a:xfrm>
          <a:off x="4744680" y="0"/>
          <a:ext cx="1011785" cy="952500"/>
        </a:xfr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 sz="9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r>
            <a:rPr lang="cs-CZ" sz="90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2010</a:t>
          </a:r>
          <a:endParaRPr lang="cs-CZ" sz="9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r>
            <a:rPr lang="cs-CZ" sz="90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SULKO </a:t>
          </a:r>
          <a:r>
            <a:rPr lang="cs-CZ" sz="9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otevírá Galerie SULKO - nejpřehlednější předváděcí prostory v ČR</a:t>
          </a:r>
        </a:p>
        <a:p>
          <a:endParaRPr lang="cs-CZ" sz="9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7E6D9E32-8B3C-43C6-9FF0-2FAD674AB08C}" type="parTrans" cxnId="{A43749E3-E9FE-4477-9D9D-40131511D684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A68D0C63-ABDB-4CE2-84D6-C0CD29E5D516}" type="sibTrans" cxnId="{A43749E3-E9FE-4477-9D9D-40131511D684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00203521-9350-4941-822A-AC31D0845883}">
      <dgm:prSet phldrT="[Text]" custT="1"/>
      <dgm:spPr>
        <a:xfrm>
          <a:off x="5876512" y="0"/>
          <a:ext cx="1011785" cy="952500"/>
        </a:xfr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90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2012</a:t>
          </a:r>
          <a:endParaRPr lang="cs-CZ" sz="9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r>
            <a:rPr lang="cs-CZ" sz="9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Nový závod v Zábřehu o velikosti 40 000m2 (12/2012)</a:t>
          </a:r>
        </a:p>
        <a:p>
          <a:endParaRPr lang="cs-CZ" sz="9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6CB61139-4DF2-43B2-B62B-02F75C6BBBF1}" type="parTrans" cxnId="{230DBEF5-9D71-4785-9BC6-989F35392721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DCB9E9B2-D69F-4C1C-85CE-2B82C55D3CC7}" type="sibTrans" cxnId="{230DBEF5-9D71-4785-9BC6-989F35392721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1FAA5362-11F9-459D-93CD-7DE69D1E0A84}" type="pres">
      <dgm:prSet presAssocID="{FD0C4E2C-86CB-4323-975D-7B87C7F43D8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5130B6D-6094-4AB3-8E22-A336BA945953}" type="pres">
      <dgm:prSet presAssocID="{FD0C4E2C-86CB-4323-975D-7B87C7F43D85}" presName="arrow" presStyleLbl="bgShp" presStyleIdx="0" presStyleCnt="1"/>
      <dgm:spPr>
        <a:xfrm>
          <a:off x="532923" y="0"/>
          <a:ext cx="6039802" cy="952500"/>
        </a:xfrm>
        <a:prstGeom prst="rightArrow">
          <a:avLst/>
        </a:prstGeom>
        <a:solidFill>
          <a:srgbClr val="1F497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cs-CZ"/>
        </a:p>
      </dgm:t>
    </dgm:pt>
    <dgm:pt modelId="{F8DCC34A-11C5-4F82-B330-FCCC433BDF2F}" type="pres">
      <dgm:prSet presAssocID="{FD0C4E2C-86CB-4323-975D-7B87C7F43D85}" presName="linearProcess" presStyleCnt="0"/>
      <dgm:spPr/>
    </dgm:pt>
    <dgm:pt modelId="{3E0397B4-B9AF-41D4-80A3-D40D891F847B}" type="pres">
      <dgm:prSet presAssocID="{2F9FD006-AE72-4859-BD8C-0726CB4FA45A}" presName="textNode" presStyleLbl="node1" presStyleIdx="0" presStyleCnt="6" custScaleY="25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AE8CEB36-70EC-462C-8AEC-7475143C127A}" type="pres">
      <dgm:prSet presAssocID="{CA884EC7-E9CF-4BFF-AEB8-9B1BF606FCFF}" presName="sibTrans" presStyleCnt="0"/>
      <dgm:spPr/>
    </dgm:pt>
    <dgm:pt modelId="{4A65C679-24DC-4BD1-BF6B-8EBCEACC95CA}" type="pres">
      <dgm:prSet presAssocID="{97EBF1C4-1DF3-4411-9628-8F5A2D62F853}" presName="textNode" presStyleLbl="node1" presStyleIdx="1" presStyleCnt="6" custScaleY="25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B7824CC5-3469-4C60-B1B2-37CD1581D3FF}" type="pres">
      <dgm:prSet presAssocID="{41D3CA58-DF9C-48EF-95B3-66CEE26F55A3}" presName="sibTrans" presStyleCnt="0"/>
      <dgm:spPr/>
    </dgm:pt>
    <dgm:pt modelId="{7E3DBAA2-378E-47C0-A685-1E402836BDC6}" type="pres">
      <dgm:prSet presAssocID="{B66797E0-B5FA-4EAE-90D5-737790C2841A}" presName="textNode" presStyleLbl="node1" presStyleIdx="2" presStyleCnt="6" custScaleY="25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6BDFBD94-8498-4DD2-BD90-F025BED991DD}" type="pres">
      <dgm:prSet presAssocID="{B1BE64A2-ECC8-4083-9A45-0E8A46DD036D}" presName="sibTrans" presStyleCnt="0"/>
      <dgm:spPr/>
    </dgm:pt>
    <dgm:pt modelId="{E4614878-5AB1-4628-BAE9-E4FB1E1E0E11}" type="pres">
      <dgm:prSet presAssocID="{E2DDF491-AB47-4865-9C6F-871A457371EE}" presName="textNode" presStyleLbl="node1" presStyleIdx="3" presStyleCnt="6" custScaleY="25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5B00BE87-356B-49DC-8680-AF21B5DA1598}" type="pres">
      <dgm:prSet presAssocID="{5C01727A-1225-43F4-900A-E530676505B1}" presName="sibTrans" presStyleCnt="0"/>
      <dgm:spPr/>
    </dgm:pt>
    <dgm:pt modelId="{313F5AF0-98CE-4E67-9B45-557D5D6BD687}" type="pres">
      <dgm:prSet presAssocID="{FD166C83-4B77-4E43-BAD4-9D4603BB36E0}" presName="textNode" presStyleLbl="node1" presStyleIdx="4" presStyleCnt="6" custScaleY="25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59A2A3B8-AAE5-477C-9320-D1084920C3A3}" type="pres">
      <dgm:prSet presAssocID="{A68D0C63-ABDB-4CE2-84D6-C0CD29E5D516}" presName="sibTrans" presStyleCnt="0"/>
      <dgm:spPr/>
    </dgm:pt>
    <dgm:pt modelId="{DDD04881-879D-4016-B8DC-3E1FEBD454B7}" type="pres">
      <dgm:prSet presAssocID="{00203521-9350-4941-822A-AC31D0845883}" presName="textNode" presStyleLbl="node1" presStyleIdx="5" presStyleCnt="6" custScaleY="25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</dgm:ptLst>
  <dgm:cxnLst>
    <dgm:cxn modelId="{92DC7689-8813-4420-A4BF-E8451628839C}" type="presOf" srcId="{FD0C4E2C-86CB-4323-975D-7B87C7F43D85}" destId="{1FAA5362-11F9-459D-93CD-7DE69D1E0A84}" srcOrd="0" destOrd="0" presId="urn:microsoft.com/office/officeart/2005/8/layout/hProcess9"/>
    <dgm:cxn modelId="{DAB4D4A0-AC9B-4AF7-8BD0-3BE1FE5E537B}" srcId="{FD0C4E2C-86CB-4323-975D-7B87C7F43D85}" destId="{E2DDF491-AB47-4865-9C6F-871A457371EE}" srcOrd="3" destOrd="0" parTransId="{6C01A8E7-BC57-407A-BEC1-1C11CF84B284}" sibTransId="{5C01727A-1225-43F4-900A-E530676505B1}"/>
    <dgm:cxn modelId="{92000B23-8A52-4D14-8073-7C78513FE2F4}" srcId="{FD0C4E2C-86CB-4323-975D-7B87C7F43D85}" destId="{2F9FD006-AE72-4859-BD8C-0726CB4FA45A}" srcOrd="0" destOrd="0" parTransId="{9200C084-F2A0-48D3-8C67-0731B33E0EA6}" sibTransId="{CA884EC7-E9CF-4BFF-AEB8-9B1BF606FCFF}"/>
    <dgm:cxn modelId="{D9C28829-A4AC-4878-A19F-956EC7FC35CB}" srcId="{FD0C4E2C-86CB-4323-975D-7B87C7F43D85}" destId="{97EBF1C4-1DF3-4411-9628-8F5A2D62F853}" srcOrd="1" destOrd="0" parTransId="{417ADD25-9AB2-4597-A666-E9D8FEACB95C}" sibTransId="{41D3CA58-DF9C-48EF-95B3-66CEE26F55A3}"/>
    <dgm:cxn modelId="{EC03E26E-9077-490C-9CCF-BD624DE4F685}" type="presOf" srcId="{2F9FD006-AE72-4859-BD8C-0726CB4FA45A}" destId="{3E0397B4-B9AF-41D4-80A3-D40D891F847B}" srcOrd="0" destOrd="0" presId="urn:microsoft.com/office/officeart/2005/8/layout/hProcess9"/>
    <dgm:cxn modelId="{A43749E3-E9FE-4477-9D9D-40131511D684}" srcId="{FD0C4E2C-86CB-4323-975D-7B87C7F43D85}" destId="{FD166C83-4B77-4E43-BAD4-9D4603BB36E0}" srcOrd="4" destOrd="0" parTransId="{7E6D9E32-8B3C-43C6-9FF0-2FAD674AB08C}" sibTransId="{A68D0C63-ABDB-4CE2-84D6-C0CD29E5D516}"/>
    <dgm:cxn modelId="{286BA2C4-3F2A-46D8-81B0-8484EC50C57A}" type="presOf" srcId="{E2DDF491-AB47-4865-9C6F-871A457371EE}" destId="{E4614878-5AB1-4628-BAE9-E4FB1E1E0E11}" srcOrd="0" destOrd="0" presId="urn:microsoft.com/office/officeart/2005/8/layout/hProcess9"/>
    <dgm:cxn modelId="{230DBEF5-9D71-4785-9BC6-989F35392721}" srcId="{FD0C4E2C-86CB-4323-975D-7B87C7F43D85}" destId="{00203521-9350-4941-822A-AC31D0845883}" srcOrd="5" destOrd="0" parTransId="{6CB61139-4DF2-43B2-B62B-02F75C6BBBF1}" sibTransId="{DCB9E9B2-D69F-4C1C-85CE-2B82C55D3CC7}"/>
    <dgm:cxn modelId="{ABAEC998-840D-426F-9265-554F50AA02E2}" type="presOf" srcId="{97EBF1C4-1DF3-4411-9628-8F5A2D62F853}" destId="{4A65C679-24DC-4BD1-BF6B-8EBCEACC95CA}" srcOrd="0" destOrd="0" presId="urn:microsoft.com/office/officeart/2005/8/layout/hProcess9"/>
    <dgm:cxn modelId="{14520378-A463-4652-AE52-AFC95537BB0E}" srcId="{FD0C4E2C-86CB-4323-975D-7B87C7F43D85}" destId="{B66797E0-B5FA-4EAE-90D5-737790C2841A}" srcOrd="2" destOrd="0" parTransId="{1D199E86-3F97-4415-B6C5-0423A190400C}" sibTransId="{B1BE64A2-ECC8-4083-9A45-0E8A46DD036D}"/>
    <dgm:cxn modelId="{94A9B0CD-4AC3-4B34-9CF6-52093684D99E}" type="presOf" srcId="{00203521-9350-4941-822A-AC31D0845883}" destId="{DDD04881-879D-4016-B8DC-3E1FEBD454B7}" srcOrd="0" destOrd="0" presId="urn:microsoft.com/office/officeart/2005/8/layout/hProcess9"/>
    <dgm:cxn modelId="{6E3DABF2-E34E-4774-AD4C-93E5DBDF24F3}" type="presOf" srcId="{B66797E0-B5FA-4EAE-90D5-737790C2841A}" destId="{7E3DBAA2-378E-47C0-A685-1E402836BDC6}" srcOrd="0" destOrd="0" presId="urn:microsoft.com/office/officeart/2005/8/layout/hProcess9"/>
    <dgm:cxn modelId="{8C0DB65E-0B49-4B94-90E4-211B78AF1CD3}" type="presOf" srcId="{FD166C83-4B77-4E43-BAD4-9D4603BB36E0}" destId="{313F5AF0-98CE-4E67-9B45-557D5D6BD687}" srcOrd="0" destOrd="0" presId="urn:microsoft.com/office/officeart/2005/8/layout/hProcess9"/>
    <dgm:cxn modelId="{659877E4-79A0-4DFD-9CAA-47190A057FF2}" type="presParOf" srcId="{1FAA5362-11F9-459D-93CD-7DE69D1E0A84}" destId="{B5130B6D-6094-4AB3-8E22-A336BA945953}" srcOrd="0" destOrd="0" presId="urn:microsoft.com/office/officeart/2005/8/layout/hProcess9"/>
    <dgm:cxn modelId="{5928E006-20A2-4CAB-A0B1-23AC14252298}" type="presParOf" srcId="{1FAA5362-11F9-459D-93CD-7DE69D1E0A84}" destId="{F8DCC34A-11C5-4F82-B330-FCCC433BDF2F}" srcOrd="1" destOrd="0" presId="urn:microsoft.com/office/officeart/2005/8/layout/hProcess9"/>
    <dgm:cxn modelId="{A4510C43-FBCB-4D13-8FC4-E3CAEB268B80}" type="presParOf" srcId="{F8DCC34A-11C5-4F82-B330-FCCC433BDF2F}" destId="{3E0397B4-B9AF-41D4-80A3-D40D891F847B}" srcOrd="0" destOrd="0" presId="urn:microsoft.com/office/officeart/2005/8/layout/hProcess9"/>
    <dgm:cxn modelId="{42D4A94C-8A72-4C49-9C7F-A680A71F4505}" type="presParOf" srcId="{F8DCC34A-11C5-4F82-B330-FCCC433BDF2F}" destId="{AE8CEB36-70EC-462C-8AEC-7475143C127A}" srcOrd="1" destOrd="0" presId="urn:microsoft.com/office/officeart/2005/8/layout/hProcess9"/>
    <dgm:cxn modelId="{924E59C7-88E1-4C71-9783-E2BE8EE04FD2}" type="presParOf" srcId="{F8DCC34A-11C5-4F82-B330-FCCC433BDF2F}" destId="{4A65C679-24DC-4BD1-BF6B-8EBCEACC95CA}" srcOrd="2" destOrd="0" presId="urn:microsoft.com/office/officeart/2005/8/layout/hProcess9"/>
    <dgm:cxn modelId="{41EA35D8-6185-4980-8C84-16417F407BA6}" type="presParOf" srcId="{F8DCC34A-11C5-4F82-B330-FCCC433BDF2F}" destId="{B7824CC5-3469-4C60-B1B2-37CD1581D3FF}" srcOrd="3" destOrd="0" presId="urn:microsoft.com/office/officeart/2005/8/layout/hProcess9"/>
    <dgm:cxn modelId="{BFAA4CBE-160F-4CD4-A8CD-5D99A8086F89}" type="presParOf" srcId="{F8DCC34A-11C5-4F82-B330-FCCC433BDF2F}" destId="{7E3DBAA2-378E-47C0-A685-1E402836BDC6}" srcOrd="4" destOrd="0" presId="urn:microsoft.com/office/officeart/2005/8/layout/hProcess9"/>
    <dgm:cxn modelId="{A321D1CF-3F7F-434E-A2B1-D48242D9CBEC}" type="presParOf" srcId="{F8DCC34A-11C5-4F82-B330-FCCC433BDF2F}" destId="{6BDFBD94-8498-4DD2-BD90-F025BED991DD}" srcOrd="5" destOrd="0" presId="urn:microsoft.com/office/officeart/2005/8/layout/hProcess9"/>
    <dgm:cxn modelId="{303B76C7-45B5-476E-A4E8-2751857F1708}" type="presParOf" srcId="{F8DCC34A-11C5-4F82-B330-FCCC433BDF2F}" destId="{E4614878-5AB1-4628-BAE9-E4FB1E1E0E11}" srcOrd="6" destOrd="0" presId="urn:microsoft.com/office/officeart/2005/8/layout/hProcess9"/>
    <dgm:cxn modelId="{D7863433-FC99-4191-9D2B-FC581FF903CF}" type="presParOf" srcId="{F8DCC34A-11C5-4F82-B330-FCCC433BDF2F}" destId="{5B00BE87-356B-49DC-8680-AF21B5DA1598}" srcOrd="7" destOrd="0" presId="urn:microsoft.com/office/officeart/2005/8/layout/hProcess9"/>
    <dgm:cxn modelId="{E147E7D3-5EAE-4142-85DB-01E0D8678114}" type="presParOf" srcId="{F8DCC34A-11C5-4F82-B330-FCCC433BDF2F}" destId="{313F5AF0-98CE-4E67-9B45-557D5D6BD687}" srcOrd="8" destOrd="0" presId="urn:microsoft.com/office/officeart/2005/8/layout/hProcess9"/>
    <dgm:cxn modelId="{064F7C1F-9633-4220-9D55-FF5CB049900E}" type="presParOf" srcId="{F8DCC34A-11C5-4F82-B330-FCCC433BDF2F}" destId="{59A2A3B8-AAE5-477C-9320-D1084920C3A3}" srcOrd="9" destOrd="0" presId="urn:microsoft.com/office/officeart/2005/8/layout/hProcess9"/>
    <dgm:cxn modelId="{6280FE6D-2363-410F-A9E9-6E6ED206650E}" type="presParOf" srcId="{F8DCC34A-11C5-4F82-B330-FCCC433BDF2F}" destId="{DDD04881-879D-4016-B8DC-3E1FEBD454B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30B6D-6094-4AB3-8E22-A336BA945953}">
      <dsp:nvSpPr>
        <dsp:cNvPr id="0" name=""/>
        <dsp:cNvSpPr/>
      </dsp:nvSpPr>
      <dsp:spPr>
        <a:xfrm>
          <a:off x="631870" y="0"/>
          <a:ext cx="7161195" cy="908297"/>
        </a:xfrm>
        <a:prstGeom prst="rightArrow">
          <a:avLst/>
        </a:prstGeom>
        <a:solidFill>
          <a:srgbClr val="1F497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397B4-B9AF-41D4-80A3-D40D891F847B}">
      <dsp:nvSpPr>
        <dsp:cNvPr id="0" name=""/>
        <dsp:cNvSpPr/>
      </dsp:nvSpPr>
      <dsp:spPr>
        <a:xfrm>
          <a:off x="128040" y="0"/>
          <a:ext cx="1243719" cy="908297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1993</a:t>
          </a:r>
          <a:endParaRPr lang="cs-CZ" sz="9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Založení společnosti v </a:t>
          </a:r>
          <a:r>
            <a:rPr lang="cs-CZ" sz="900" kern="1200" dirty="0" err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Rovensku</a:t>
          </a:r>
          <a:r>
            <a:rPr lang="cs-CZ" sz="9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 (bývalý kravín) s cílem vyrábět a dodávat kvalitní okna</a:t>
          </a:r>
        </a:p>
      </dsp:txBody>
      <dsp:txXfrm>
        <a:off x="172379" y="44339"/>
        <a:ext cx="1155041" cy="819619"/>
      </dsp:txXfrm>
    </dsp:sp>
    <dsp:sp modelId="{4A65C679-24DC-4BD1-BF6B-8EBCEACC95CA}">
      <dsp:nvSpPr>
        <dsp:cNvPr id="0" name=""/>
        <dsp:cNvSpPr/>
      </dsp:nvSpPr>
      <dsp:spPr>
        <a:xfrm>
          <a:off x="1513067" y="0"/>
          <a:ext cx="1243719" cy="908297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1998</a:t>
          </a:r>
          <a:endParaRPr lang="cs-CZ" sz="9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Výroba plastových oken se stěhuje do Zábřehu - moderní hala o velikosti více než 3 000 m2</a:t>
          </a:r>
        </a:p>
      </dsp:txBody>
      <dsp:txXfrm>
        <a:off x="1557406" y="44339"/>
        <a:ext cx="1155041" cy="819619"/>
      </dsp:txXfrm>
    </dsp:sp>
    <dsp:sp modelId="{7E3DBAA2-378E-47C0-A685-1E402836BDC6}">
      <dsp:nvSpPr>
        <dsp:cNvPr id="0" name=""/>
        <dsp:cNvSpPr/>
      </dsp:nvSpPr>
      <dsp:spPr>
        <a:xfrm>
          <a:off x="2898094" y="0"/>
          <a:ext cx="1243719" cy="908297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2005</a:t>
          </a:r>
          <a:endParaRPr lang="cs-CZ" sz="9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SULKO rozšiřuje sortiment o výrobu hliníkových oken a dveří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2942433" y="44339"/>
        <a:ext cx="1155041" cy="819619"/>
      </dsp:txXfrm>
    </dsp:sp>
    <dsp:sp modelId="{E4614878-5AB1-4628-BAE9-E4FB1E1E0E11}">
      <dsp:nvSpPr>
        <dsp:cNvPr id="0" name=""/>
        <dsp:cNvSpPr/>
      </dsp:nvSpPr>
      <dsp:spPr>
        <a:xfrm>
          <a:off x="4283121" y="0"/>
          <a:ext cx="1243719" cy="908297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2007</a:t>
          </a:r>
          <a:endParaRPr lang="cs-CZ" sz="9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SULKO rozšiřuje své výrobní kapacity o další výrobní linku v Šumperku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4327460" y="44339"/>
        <a:ext cx="1155041" cy="819619"/>
      </dsp:txXfrm>
    </dsp:sp>
    <dsp:sp modelId="{313F5AF0-98CE-4E67-9B45-557D5D6BD687}">
      <dsp:nvSpPr>
        <dsp:cNvPr id="0" name=""/>
        <dsp:cNvSpPr/>
      </dsp:nvSpPr>
      <dsp:spPr>
        <a:xfrm>
          <a:off x="5668148" y="0"/>
          <a:ext cx="1243719" cy="908297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2010</a:t>
          </a:r>
          <a:endParaRPr lang="cs-CZ" sz="9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SULKO </a:t>
          </a:r>
          <a:r>
            <a:rPr lang="cs-CZ" sz="9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otevírá Galerie SULKO - nejpřehlednější předváděcí prostory v ČR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5712487" y="44339"/>
        <a:ext cx="1155041" cy="819619"/>
      </dsp:txXfrm>
    </dsp:sp>
    <dsp:sp modelId="{DDD04881-879D-4016-B8DC-3E1FEBD454B7}">
      <dsp:nvSpPr>
        <dsp:cNvPr id="0" name=""/>
        <dsp:cNvSpPr/>
      </dsp:nvSpPr>
      <dsp:spPr>
        <a:xfrm>
          <a:off x="7053175" y="0"/>
          <a:ext cx="1243719" cy="908297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2012</a:t>
          </a:r>
          <a:endParaRPr lang="cs-CZ" sz="9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Nový závod v Zábřehu o velikosti 40 000m2 (12/2012)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7097514" y="44339"/>
        <a:ext cx="1155041" cy="819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E7EEE-9485-4430-ACEF-C3CE2C6FD16D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78AA9-54DA-4912-832C-E9A185CF90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4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11BB-52C3-4F18-AA69-AD7DA24E1689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2062-443A-4743-B765-DDE28CDE07C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2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1584-0A78-4964-8AFF-F0B44B9684B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E12F-25B9-434E-BE3B-6DB3FF335C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24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D47FC-0749-5443-B9FB-7337514B953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8B4A4-C5BA-D948-B8D4-8A68D585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34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D47FC-0749-5443-B9FB-7337514B953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8B4A4-C5BA-D948-B8D4-8A68D585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3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D47FC-0749-5443-B9FB-7337514B953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8B4A4-C5BA-D948-B8D4-8A68D585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1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D47FC-0749-5443-B9FB-7337514B953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8B4A4-C5BA-D948-B8D4-8A68D585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4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D47FC-0749-5443-B9FB-7337514B953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8B4A4-C5BA-D948-B8D4-8A68D585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69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D47FC-0749-5443-B9FB-7337514B953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8B4A4-C5BA-D948-B8D4-8A68D585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14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D47FC-0749-5443-B9FB-7337514B953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8B4A4-C5BA-D948-B8D4-8A68D585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00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D47FC-0749-5443-B9FB-7337514B953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8B4A4-C5BA-D948-B8D4-8A68D585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1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7CF0-C8D9-414D-889D-6F8793D9D07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46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D47FC-0749-5443-B9FB-7337514B953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8B4A4-C5BA-D948-B8D4-8A68D585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56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D47FC-0749-5443-B9FB-7337514B953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8B4A4-C5BA-D948-B8D4-8A68D585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3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D47FC-0749-5443-B9FB-7337514B953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8B4A4-C5BA-D948-B8D4-8A68D585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2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7BC6-F16E-4DC7-89D4-FC910CEE38D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6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082E-023D-4593-8A1B-02262F7CB70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0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7D5D-A595-43B8-933D-5E0848A373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0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8514-A07F-4831-AB84-0A1F991F447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7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9AA7-6C59-4C38-896B-A5C3F4AAD7F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2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881A-4D60-4BD3-AE52-6E1E499B1BE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9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183C-66EC-4CB2-8E2E-B6D29C2792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2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31908-5B3C-48CC-85C9-821A2C61DD8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2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08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1928826" cy="171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2420888"/>
            <a:ext cx="6516216" cy="216024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95536" y="2636912"/>
            <a:ext cx="619268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 dirty="0" smtClean="0">
                <a:solidFill>
                  <a:schemeClr val="bg1"/>
                </a:solidFill>
              </a:rPr>
              <a:t>Představení společnosti SULKO</a:t>
            </a:r>
            <a:br>
              <a:rPr lang="cs-CZ" sz="2800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v rámci projektu</a:t>
            </a:r>
          </a:p>
          <a:p>
            <a:pPr>
              <a:spcBef>
                <a:spcPct val="50000"/>
              </a:spcBef>
            </a:pPr>
            <a:r>
              <a:rPr lang="cs-CZ" sz="3600" b="1" dirty="0" smtClean="0">
                <a:solidFill>
                  <a:schemeClr val="bg1"/>
                </a:solidFill>
              </a:rPr>
              <a:t>NOVÁ ZELENÁ ÚSPORÁM</a:t>
            </a:r>
          </a:p>
        </p:txBody>
      </p:sp>
    </p:spTree>
    <p:extLst>
      <p:ext uri="{BB962C8B-B14F-4D97-AF65-F5344CB8AC3E}">
        <p14:creationId xmlns:p14="http://schemas.microsoft.com/office/powerpoint/2010/main" val="16944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55577" y="2240697"/>
            <a:ext cx="7704856" cy="3492559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34033" y="476250"/>
            <a:ext cx="451715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>
                <a:solidFill>
                  <a:srgbClr val="EEECE1"/>
                </a:solidFill>
              </a:rPr>
              <a:t>Představení společnosti SULKO</a:t>
            </a:r>
            <a:endParaRPr lang="cs-CZ" sz="1600" dirty="0">
              <a:solidFill>
                <a:srgbClr val="EEECE1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34033" y="6165850"/>
            <a:ext cx="451715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>
                <a:solidFill>
                  <a:srgbClr val="024482"/>
                </a:solidFill>
              </a:rPr>
              <a:t>Obchodní síť</a:t>
            </a:r>
            <a:endParaRPr lang="cs-CZ" sz="1600" dirty="0">
              <a:solidFill>
                <a:srgbClr val="024482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11560" y="1412776"/>
            <a:ext cx="54657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000" dirty="0" smtClean="0">
                <a:solidFill>
                  <a:srgbClr val="024482"/>
                </a:solidFill>
              </a:rPr>
              <a:t>Obchodní síť</a:t>
            </a:r>
            <a:endParaRPr lang="cs-CZ" sz="3000" dirty="0">
              <a:solidFill>
                <a:srgbClr val="024482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55576" y="2276872"/>
            <a:ext cx="6480720" cy="317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24 vlastních prodejen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4 Galerie SULKO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více jak 100 manažerů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70 partnerských prodejen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cs-CZ" sz="1200" dirty="0" smtClean="0">
                <a:solidFill>
                  <a:srgbClr val="024482"/>
                </a:solidFill>
              </a:rPr>
              <a:t> marketingová podpora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cs-CZ" sz="1200" dirty="0" smtClean="0">
                <a:solidFill>
                  <a:srgbClr val="024482"/>
                </a:solidFill>
              </a:rPr>
              <a:t> pravidelná školení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cs-CZ" sz="1200" dirty="0" smtClean="0">
                <a:solidFill>
                  <a:srgbClr val="024482"/>
                </a:solidFill>
              </a:rPr>
              <a:t> technická pomoc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cs-CZ" sz="1200" dirty="0" smtClean="0">
                <a:solidFill>
                  <a:srgbClr val="024482"/>
                </a:solidFill>
              </a:rPr>
              <a:t> aktivní péče o partnerskou síť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cs-CZ" sz="1200" dirty="0" smtClean="0">
                <a:solidFill>
                  <a:srgbClr val="024482"/>
                </a:solidFill>
              </a:rPr>
              <a:t> klademe důraz na výběr spolehlivých partnerů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13494" r="4548" b="12496"/>
          <a:stretch/>
        </p:blipFill>
        <p:spPr bwMode="auto">
          <a:xfrm>
            <a:off x="4279150" y="2654049"/>
            <a:ext cx="3888000" cy="241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0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55576" y="2204864"/>
            <a:ext cx="7704137" cy="352839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34033" y="476250"/>
            <a:ext cx="451715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>
                <a:solidFill>
                  <a:srgbClr val="EEECE1"/>
                </a:solidFill>
              </a:rPr>
              <a:t>Představení společnosti SULKO</a:t>
            </a:r>
            <a:endParaRPr lang="cs-CZ" sz="1600" dirty="0">
              <a:solidFill>
                <a:srgbClr val="EEECE1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34033" y="6167414"/>
            <a:ext cx="451715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>
                <a:solidFill>
                  <a:srgbClr val="024482"/>
                </a:solidFill>
              </a:rPr>
              <a:t>Export</a:t>
            </a:r>
            <a:endParaRPr lang="cs-CZ" sz="1600" dirty="0">
              <a:solidFill>
                <a:srgbClr val="024482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11560" y="1448419"/>
            <a:ext cx="54657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000" dirty="0" smtClean="0">
                <a:solidFill>
                  <a:srgbClr val="024482"/>
                </a:solidFill>
              </a:rPr>
              <a:t>Export</a:t>
            </a:r>
            <a:endParaRPr lang="cs-CZ" sz="3000" dirty="0">
              <a:solidFill>
                <a:srgbClr val="024482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55576" y="2204864"/>
            <a:ext cx="3600399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kvalita a spolehlivost vyzkoušená na náročných trzích v Belgii, Švýcarsku </a:t>
            </a:r>
            <a:br>
              <a:rPr lang="cs-CZ" sz="2000" dirty="0" smtClean="0">
                <a:solidFill>
                  <a:srgbClr val="024482"/>
                </a:solidFill>
              </a:rPr>
            </a:br>
            <a:r>
              <a:rPr lang="cs-CZ" sz="2000" dirty="0" smtClean="0">
                <a:solidFill>
                  <a:srgbClr val="024482"/>
                </a:solidFill>
              </a:rPr>
              <a:t>i Rakousku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silný exportní tým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speciální produkty jen pro exportní trh (renovační rám)</a:t>
            </a:r>
            <a:endParaRPr lang="cs-CZ" sz="2000" dirty="0">
              <a:solidFill>
                <a:srgbClr val="024482"/>
              </a:solidFill>
            </a:endParaRPr>
          </a:p>
          <a:p>
            <a:pPr>
              <a:spcBef>
                <a:spcPct val="50000"/>
              </a:spcBef>
            </a:pPr>
            <a:endParaRPr lang="cs-CZ" sz="2000" dirty="0">
              <a:solidFill>
                <a:srgbClr val="02448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672408" cy="334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5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11560" y="1484784"/>
            <a:ext cx="4968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rgbClr val="33CC33"/>
                </a:solidFill>
              </a:rPr>
              <a:t>NOVÁ ZELENÁ ÚSPORÁM</a:t>
            </a:r>
            <a:endParaRPr lang="cs-CZ" sz="2400" b="1" dirty="0">
              <a:solidFill>
                <a:srgbClr val="33CC33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2564904"/>
            <a:ext cx="76438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rgbClr val="024482"/>
                </a:solidFill>
              </a:rPr>
              <a:t> </a:t>
            </a:r>
            <a:r>
              <a:rPr lang="cs-CZ" b="1" dirty="0" smtClean="0">
                <a:solidFill>
                  <a:srgbClr val="024482"/>
                </a:solidFill>
              </a:rPr>
              <a:t>Jsme rádcem v projektu již od roku 2009</a:t>
            </a:r>
          </a:p>
          <a:p>
            <a:pPr>
              <a:buFont typeface="Wingdings" pitchFamily="2" charset="2"/>
              <a:buChar char="Ø"/>
            </a:pPr>
            <a:endParaRPr lang="cs-CZ" dirty="0" smtClean="0">
              <a:solidFill>
                <a:srgbClr val="02448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rgbClr val="024482"/>
                </a:solidFill>
              </a:rPr>
              <a:t> </a:t>
            </a:r>
            <a:r>
              <a:rPr lang="cs-CZ" b="1" dirty="0" smtClean="0">
                <a:solidFill>
                  <a:srgbClr val="024482"/>
                </a:solidFill>
              </a:rPr>
              <a:t>Poskytujeme komplexní službu pro žadatele o dotaci Nová zelená  </a:t>
            </a:r>
          </a:p>
          <a:p>
            <a:r>
              <a:rPr lang="cs-CZ" b="1" dirty="0" smtClean="0">
                <a:solidFill>
                  <a:srgbClr val="024482"/>
                </a:solidFill>
              </a:rPr>
              <a:t>    úsporám. </a:t>
            </a:r>
          </a:p>
          <a:p>
            <a:endParaRPr lang="cs-CZ" b="1" dirty="0" smtClean="0">
              <a:solidFill>
                <a:srgbClr val="024482"/>
              </a:solidFill>
            </a:endParaRPr>
          </a:p>
          <a:p>
            <a:r>
              <a:rPr lang="cs-CZ" dirty="0" smtClean="0"/>
              <a:t>     </a:t>
            </a:r>
            <a:r>
              <a:rPr lang="cs-CZ" b="1" dirty="0" smtClean="0">
                <a:solidFill>
                  <a:srgbClr val="024482"/>
                </a:solidFill>
              </a:rPr>
              <a:t>Vyřídíme žadateli všechny náležitosti, které s sebou dotace nese, </a:t>
            </a:r>
          </a:p>
          <a:p>
            <a:r>
              <a:rPr lang="cs-CZ" b="1" dirty="0" smtClean="0">
                <a:solidFill>
                  <a:srgbClr val="024482"/>
                </a:solidFill>
              </a:rPr>
              <a:t>     aby dotaci mohl obdržet.</a:t>
            </a:r>
          </a:p>
          <a:p>
            <a:endParaRPr lang="cs-CZ" b="1" dirty="0" smtClean="0">
              <a:solidFill>
                <a:srgbClr val="024482"/>
              </a:solidFill>
            </a:endParaRPr>
          </a:p>
          <a:p>
            <a:pPr marL="90000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024482"/>
                </a:solidFill>
              </a:rPr>
              <a:t> V rámci projektu se snažíme o spolupráci s dalšími </a:t>
            </a:r>
          </a:p>
          <a:p>
            <a:pPr marL="900000"/>
            <a:r>
              <a:rPr lang="cs-CZ" b="1" dirty="0" smtClean="0">
                <a:solidFill>
                  <a:srgbClr val="024482"/>
                </a:solidFill>
              </a:rPr>
              <a:t>     firmami.</a:t>
            </a:r>
          </a:p>
          <a:p>
            <a:pPr>
              <a:buFont typeface="Wingdings" pitchFamily="2" charset="2"/>
              <a:buChar char="Ø"/>
            </a:pPr>
            <a:endParaRPr lang="cs-CZ" b="1" dirty="0">
              <a:solidFill>
                <a:srgbClr val="02448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980728"/>
            <a:ext cx="313929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Šipka dolů 5"/>
          <p:cNvSpPr/>
          <p:nvPr/>
        </p:nvSpPr>
        <p:spPr>
          <a:xfrm>
            <a:off x="4786314" y="3646734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5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89447" y="357166"/>
            <a:ext cx="3733189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000" dirty="0" smtClean="0">
                <a:solidFill>
                  <a:srgbClr val="024482"/>
                </a:solidFill>
              </a:rPr>
              <a:t>Popis procesu</a:t>
            </a:r>
            <a:endParaRPr lang="cs-CZ" sz="3000" dirty="0">
              <a:solidFill>
                <a:srgbClr val="024482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83568" y="1484784"/>
            <a:ext cx="800102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arenR"/>
            </a:pPr>
            <a:r>
              <a:rPr lang="cs-CZ" dirty="0" smtClean="0">
                <a:solidFill>
                  <a:srgbClr val="024482"/>
                </a:solidFill>
              </a:rPr>
              <a:t>Návštěva regionální kanceláře</a:t>
            </a:r>
          </a:p>
          <a:p>
            <a:pPr marL="457200" indent="-457200">
              <a:spcBef>
                <a:spcPct val="50000"/>
              </a:spcBef>
              <a:buAutoNum type="arabicParenR"/>
            </a:pPr>
            <a:r>
              <a:rPr lang="cs-CZ" dirty="0" smtClean="0">
                <a:solidFill>
                  <a:srgbClr val="024482"/>
                </a:solidFill>
              </a:rPr>
              <a:t>Zpracování cenové nabídky</a:t>
            </a: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 smtClean="0">
                <a:solidFill>
                  <a:srgbClr val="024482"/>
                </a:solidFill>
              </a:rPr>
              <a:t>OM ve spolupráci s rozpočtářkou zpracuje CN</a:t>
            </a:r>
          </a:p>
          <a:p>
            <a:pPr marL="457200" indent="-457200">
              <a:spcBef>
                <a:spcPct val="50000"/>
              </a:spcBef>
              <a:buAutoNum type="arabicParenR"/>
            </a:pPr>
            <a:r>
              <a:rPr lang="cs-CZ" dirty="0" smtClean="0">
                <a:solidFill>
                  <a:srgbClr val="024482"/>
                </a:solidFill>
              </a:rPr>
              <a:t>Předběžný výpočet energetické úspory</a:t>
            </a: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 smtClean="0">
                <a:solidFill>
                  <a:srgbClr val="024482"/>
                </a:solidFill>
              </a:rPr>
              <a:t>Zákazník vyplní rozměrový list dle návodu</a:t>
            </a:r>
          </a:p>
          <a:p>
            <a:pPr marL="457200" indent="-457200">
              <a:spcBef>
                <a:spcPct val="50000"/>
              </a:spcBef>
              <a:buAutoNum type="arabicParenR"/>
            </a:pPr>
            <a:r>
              <a:rPr lang="cs-CZ" dirty="0" smtClean="0">
                <a:solidFill>
                  <a:srgbClr val="024482"/>
                </a:solidFill>
              </a:rPr>
              <a:t>Podklady k vyplnění</a:t>
            </a: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 smtClean="0">
                <a:solidFill>
                  <a:srgbClr val="024482"/>
                </a:solidFill>
              </a:rPr>
              <a:t>Plná moc, souhlas </a:t>
            </a:r>
            <a:r>
              <a:rPr lang="cs-CZ" dirty="0" err="1" smtClean="0">
                <a:solidFill>
                  <a:srgbClr val="024482"/>
                </a:solidFill>
              </a:rPr>
              <a:t>ost</a:t>
            </a:r>
            <a:r>
              <a:rPr lang="cs-CZ" dirty="0" smtClean="0">
                <a:solidFill>
                  <a:srgbClr val="024482"/>
                </a:solidFill>
              </a:rPr>
              <a:t>. vlastníků, zadání pro zateplovací firmu, SOD na projekt</a:t>
            </a:r>
          </a:p>
          <a:p>
            <a:pPr marL="457200" indent="-457200">
              <a:spcBef>
                <a:spcPct val="50000"/>
              </a:spcBef>
              <a:buAutoNum type="arabicParenR"/>
            </a:pPr>
            <a:r>
              <a:rPr lang="cs-CZ" dirty="0" smtClean="0">
                <a:solidFill>
                  <a:srgbClr val="024482"/>
                </a:solidFill>
              </a:rPr>
              <a:t>Vyplněné  podklady zákazníkem</a:t>
            </a: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 smtClean="0">
                <a:solidFill>
                  <a:srgbClr val="024482"/>
                </a:solidFill>
              </a:rPr>
              <a:t>Plná moc, souhlas </a:t>
            </a:r>
            <a:r>
              <a:rPr lang="cs-CZ" dirty="0" err="1" smtClean="0">
                <a:solidFill>
                  <a:srgbClr val="024482"/>
                </a:solidFill>
              </a:rPr>
              <a:t>ost</a:t>
            </a:r>
            <a:r>
              <a:rPr lang="cs-CZ" dirty="0" smtClean="0">
                <a:solidFill>
                  <a:srgbClr val="024482"/>
                </a:solidFill>
              </a:rPr>
              <a:t>. vlastníků, výpis z katastru, projektová dokumentace, předešlé faktury + doklady o úhradě, CN na zateplení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1556792"/>
            <a:ext cx="1928826" cy="171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65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5413" y="357166"/>
            <a:ext cx="4968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000" dirty="0" smtClean="0">
                <a:solidFill>
                  <a:srgbClr val="024482"/>
                </a:solidFill>
              </a:rPr>
              <a:t>Popis procesu</a:t>
            </a:r>
            <a:endParaRPr lang="cs-CZ" sz="3000" dirty="0">
              <a:solidFill>
                <a:srgbClr val="024482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75432" y="1268760"/>
            <a:ext cx="800102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arenR" startAt="6"/>
            </a:pPr>
            <a:r>
              <a:rPr lang="cs-CZ" dirty="0" smtClean="0">
                <a:solidFill>
                  <a:srgbClr val="024482"/>
                </a:solidFill>
              </a:rPr>
              <a:t>Vypracování a podání žádosti o dotace na SFŽP</a:t>
            </a: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 smtClean="0">
                <a:solidFill>
                  <a:srgbClr val="024482"/>
                </a:solidFill>
              </a:rPr>
              <a:t>Registrace, vyplnění formuláře žádosti, doručení žádosti </a:t>
            </a:r>
            <a:br>
              <a:rPr lang="cs-CZ" dirty="0" smtClean="0">
                <a:solidFill>
                  <a:srgbClr val="024482"/>
                </a:solidFill>
              </a:rPr>
            </a:br>
            <a:r>
              <a:rPr lang="cs-CZ" dirty="0" smtClean="0">
                <a:solidFill>
                  <a:srgbClr val="024482"/>
                </a:solidFill>
              </a:rPr>
              <a:t>+ příloh na krajské pracoviště</a:t>
            </a:r>
          </a:p>
          <a:p>
            <a:pPr marL="457200" indent="-457200">
              <a:spcBef>
                <a:spcPct val="50000"/>
              </a:spcBef>
              <a:buAutoNum type="arabicParenR" startAt="6"/>
            </a:pPr>
            <a:r>
              <a:rPr lang="cs-CZ" dirty="0" smtClean="0">
                <a:solidFill>
                  <a:srgbClr val="024482"/>
                </a:solidFill>
              </a:rPr>
              <a:t>Výsledek žádosti</a:t>
            </a: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 smtClean="0">
                <a:solidFill>
                  <a:srgbClr val="024482"/>
                </a:solidFill>
              </a:rPr>
              <a:t>Informování OM a zákazníka</a:t>
            </a:r>
          </a:p>
          <a:p>
            <a:pPr marL="457200" indent="-457200">
              <a:spcBef>
                <a:spcPct val="50000"/>
              </a:spcBef>
              <a:buAutoNum type="arabicParenR" startAt="6"/>
            </a:pPr>
            <a:r>
              <a:rPr lang="cs-CZ" dirty="0" smtClean="0">
                <a:solidFill>
                  <a:srgbClr val="024482"/>
                </a:solidFill>
              </a:rPr>
              <a:t>Výroba a realizace</a:t>
            </a: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 smtClean="0">
                <a:solidFill>
                  <a:srgbClr val="024482"/>
                </a:solidFill>
              </a:rPr>
              <a:t>Zadání zakázky do výroby + termín montáže</a:t>
            </a:r>
          </a:p>
          <a:p>
            <a:pPr marL="457200" indent="-457200">
              <a:spcBef>
                <a:spcPct val="50000"/>
              </a:spcBef>
              <a:buAutoNum type="arabicParenR" startAt="6"/>
            </a:pPr>
            <a:r>
              <a:rPr lang="cs-CZ" dirty="0" smtClean="0">
                <a:solidFill>
                  <a:srgbClr val="024482"/>
                </a:solidFill>
              </a:rPr>
              <a:t>Vypracování dokumentace pro vyplacení dotace od SFŽP</a:t>
            </a: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 smtClean="0">
                <a:solidFill>
                  <a:srgbClr val="024482"/>
                </a:solidFill>
              </a:rPr>
              <a:t>Faktury, potvrzení o úhradě, zpráva OTD, ohlášky</a:t>
            </a:r>
          </a:p>
          <a:p>
            <a:pPr marL="457200" indent="-457200">
              <a:spcBef>
                <a:spcPct val="50000"/>
              </a:spcBef>
              <a:buAutoNum type="arabicParenR" startAt="6"/>
            </a:pPr>
            <a:r>
              <a:rPr lang="cs-CZ" dirty="0" smtClean="0">
                <a:solidFill>
                  <a:srgbClr val="024482"/>
                </a:solidFill>
              </a:rPr>
              <a:t>Vyplacení dotace</a:t>
            </a: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 smtClean="0">
                <a:solidFill>
                  <a:srgbClr val="024482"/>
                </a:solidFill>
              </a:rPr>
              <a:t>Ověření u zákazníka</a:t>
            </a:r>
            <a:endParaRPr lang="cs-CZ" dirty="0">
              <a:solidFill>
                <a:srgbClr val="02448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2204864"/>
            <a:ext cx="2786082" cy="134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6000768"/>
            <a:ext cx="2962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65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23405" y="476250"/>
            <a:ext cx="4968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>
                <a:solidFill>
                  <a:srgbClr val="EEECE1"/>
                </a:solidFill>
              </a:rPr>
              <a:t>Představení společnosti SULKO</a:t>
            </a:r>
            <a:endParaRPr lang="cs-CZ" sz="1600" dirty="0">
              <a:solidFill>
                <a:srgbClr val="EEECE1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95413" y="6021288"/>
            <a:ext cx="4968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>
                <a:solidFill>
                  <a:srgbClr val="024482"/>
                </a:solidFill>
              </a:rPr>
              <a:t>Příběh SULKO</a:t>
            </a:r>
            <a:endParaRPr lang="cs-CZ" sz="1600" dirty="0">
              <a:solidFill>
                <a:srgbClr val="024482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11560" y="1196752"/>
            <a:ext cx="4968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000" dirty="0" smtClean="0">
                <a:solidFill>
                  <a:srgbClr val="024482"/>
                </a:solidFill>
              </a:rPr>
              <a:t>Příběh SULKO</a:t>
            </a:r>
            <a:endParaRPr lang="cs-CZ" sz="3000" dirty="0">
              <a:solidFill>
                <a:srgbClr val="024482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82093294"/>
              </p:ext>
            </p:extLst>
          </p:nvPr>
        </p:nvGraphicFramePr>
        <p:xfrm>
          <a:off x="467544" y="3501008"/>
          <a:ext cx="8424936" cy="908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K:\MARKETING\Foto\Sunwin\DSC025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1988" y="4581128"/>
            <a:ext cx="1916476" cy="1080120"/>
          </a:xfrm>
          <a:prstGeom prst="rect">
            <a:avLst/>
          </a:prstGeom>
          <a:noFill/>
        </p:spPr>
      </p:pic>
      <p:pic>
        <p:nvPicPr>
          <p:cNvPr id="1027" name="Picture 3" descr="C:\Users\prodej9\Desktop\foto_20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988840"/>
            <a:ext cx="2220094" cy="1055709"/>
          </a:xfrm>
          <a:prstGeom prst="rect">
            <a:avLst/>
          </a:prstGeom>
          <a:noFill/>
        </p:spPr>
      </p:pic>
      <p:pic>
        <p:nvPicPr>
          <p:cNvPr id="1029" name="Picture 5" descr="C:\Users\prodej9\Desktop\foto_20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1988840"/>
            <a:ext cx="2148086" cy="1021467"/>
          </a:xfrm>
          <a:prstGeom prst="rect">
            <a:avLst/>
          </a:prstGeom>
          <a:noFill/>
        </p:spPr>
      </p:pic>
      <p:pic>
        <p:nvPicPr>
          <p:cNvPr id="1031" name="Picture 7" descr="C:\Users\prodej9\Desktop\foto_199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1988840"/>
            <a:ext cx="2152826" cy="1023721"/>
          </a:xfrm>
          <a:prstGeom prst="rect">
            <a:avLst/>
          </a:prstGeom>
          <a:noFill/>
        </p:spPr>
      </p:pic>
      <p:sp>
        <p:nvSpPr>
          <p:cNvPr id="23" name="Šipka nahoru 22"/>
          <p:cNvSpPr/>
          <p:nvPr/>
        </p:nvSpPr>
        <p:spPr>
          <a:xfrm>
            <a:off x="1259632" y="3212976"/>
            <a:ext cx="72008" cy="144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" name="Šipka nahoru 25"/>
          <p:cNvSpPr/>
          <p:nvPr/>
        </p:nvSpPr>
        <p:spPr>
          <a:xfrm>
            <a:off x="3923928" y="3212976"/>
            <a:ext cx="72008" cy="144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Šipka nahoru 26"/>
          <p:cNvSpPr/>
          <p:nvPr/>
        </p:nvSpPr>
        <p:spPr>
          <a:xfrm>
            <a:off x="6588224" y="3212976"/>
            <a:ext cx="72008" cy="144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" name="Picture 2" descr="C:\Users\prodej9\Desktop\vyroba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5696" y="4653136"/>
            <a:ext cx="1584176" cy="994107"/>
          </a:xfrm>
          <a:prstGeom prst="rect">
            <a:avLst/>
          </a:prstGeom>
          <a:noFill/>
        </p:spPr>
      </p:pic>
      <p:sp>
        <p:nvSpPr>
          <p:cNvPr id="18" name="Šipka dolů 17"/>
          <p:cNvSpPr/>
          <p:nvPr/>
        </p:nvSpPr>
        <p:spPr>
          <a:xfrm>
            <a:off x="2555776" y="4437112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9" name="Šipka dolů 18"/>
          <p:cNvSpPr/>
          <p:nvPr/>
        </p:nvSpPr>
        <p:spPr>
          <a:xfrm>
            <a:off x="5364088" y="4437112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Šipka dolů 19"/>
          <p:cNvSpPr/>
          <p:nvPr/>
        </p:nvSpPr>
        <p:spPr>
          <a:xfrm>
            <a:off x="8028384" y="4437112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" name="Picture 5" descr="K:\MARKETING\_osobni\Salloum\Foto\SULKO\Výroba\výroba4\P305007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016" y="4653136"/>
            <a:ext cx="1320147" cy="990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61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55576" y="2276872"/>
            <a:ext cx="7704137" cy="324036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23405" y="356146"/>
            <a:ext cx="4968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>
                <a:solidFill>
                  <a:srgbClr val="EEECE1"/>
                </a:solidFill>
              </a:rPr>
              <a:t>Představení společnosti SULKO</a:t>
            </a:r>
            <a:endParaRPr lang="cs-CZ" sz="1600" dirty="0">
              <a:solidFill>
                <a:srgbClr val="EEECE1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23405" y="6021288"/>
            <a:ext cx="4968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>
                <a:solidFill>
                  <a:srgbClr val="024482"/>
                </a:solidFill>
              </a:rPr>
              <a:t>Příběh SULKO</a:t>
            </a:r>
            <a:endParaRPr lang="cs-CZ" sz="1600" dirty="0">
              <a:solidFill>
                <a:srgbClr val="024482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00113" y="1412776"/>
            <a:ext cx="4968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000" dirty="0" smtClean="0">
                <a:solidFill>
                  <a:srgbClr val="024482"/>
                </a:solidFill>
              </a:rPr>
              <a:t>Příběh SULKO</a:t>
            </a:r>
            <a:endParaRPr lang="cs-CZ" sz="3000" dirty="0">
              <a:solidFill>
                <a:srgbClr val="024482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43087" y="2359450"/>
            <a:ext cx="7200800" cy="307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cs-CZ" sz="1600" b="1" dirty="0" smtClean="0">
                <a:solidFill>
                  <a:srgbClr val="024482"/>
                </a:solidFill>
              </a:rPr>
              <a:t>POSLÁNÍ</a:t>
            </a:r>
          </a:p>
          <a:p>
            <a:pPr algn="just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24482"/>
                </a:solidFill>
              </a:rPr>
              <a:t>  s nadšením poskytovat kvalitní produkty a služby, </a:t>
            </a:r>
            <a:br>
              <a:rPr lang="cs-CZ" sz="1600" dirty="0" smtClean="0">
                <a:solidFill>
                  <a:srgbClr val="024482"/>
                </a:solidFill>
              </a:rPr>
            </a:br>
            <a:r>
              <a:rPr lang="cs-CZ" sz="1600" dirty="0" smtClean="0">
                <a:solidFill>
                  <a:srgbClr val="024482"/>
                </a:solidFill>
              </a:rPr>
              <a:t>    které zvýší hodnotu a užitek vašeho bydlení</a:t>
            </a:r>
          </a:p>
          <a:p>
            <a:pPr algn="just"/>
            <a:endParaRPr lang="cs-CZ" sz="900" b="1" dirty="0" smtClean="0">
              <a:solidFill>
                <a:srgbClr val="024482"/>
              </a:solidFill>
            </a:endParaRPr>
          </a:p>
          <a:p>
            <a:pPr algn="just"/>
            <a:r>
              <a:rPr lang="cs-CZ" sz="1600" b="1" dirty="0" smtClean="0">
                <a:solidFill>
                  <a:srgbClr val="024482"/>
                </a:solidFill>
              </a:rPr>
              <a:t>VIZE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24482"/>
                </a:solidFill>
              </a:rPr>
              <a:t> být jedním ze dvou nejvýznamnějších dodavatelů </a:t>
            </a:r>
            <a:br>
              <a:rPr lang="cs-CZ" sz="1600" dirty="0" smtClean="0">
                <a:solidFill>
                  <a:srgbClr val="024482"/>
                </a:solidFill>
              </a:rPr>
            </a:br>
            <a:r>
              <a:rPr lang="cs-CZ" sz="1600" dirty="0" smtClean="0">
                <a:solidFill>
                  <a:srgbClr val="024482"/>
                </a:solidFill>
              </a:rPr>
              <a:t>   na trhu otvorových výplní v ČR a SR</a:t>
            </a:r>
          </a:p>
          <a:p>
            <a:pPr algn="just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24482"/>
                </a:solidFill>
              </a:rPr>
              <a:t> první volba pro náročného zákazníka</a:t>
            </a:r>
          </a:p>
          <a:p>
            <a:pPr algn="just">
              <a:buFont typeface="Wingdings" pitchFamily="2" charset="2"/>
              <a:buChar char="§"/>
            </a:pPr>
            <a:endParaRPr lang="cs-CZ" sz="900" b="1" dirty="0" smtClean="0">
              <a:solidFill>
                <a:srgbClr val="024482"/>
              </a:solidFill>
            </a:endParaRPr>
          </a:p>
          <a:p>
            <a:pPr algn="just"/>
            <a:r>
              <a:rPr lang="cs-CZ" sz="1600" b="1" dirty="0" smtClean="0">
                <a:solidFill>
                  <a:srgbClr val="024482"/>
                </a:solidFill>
              </a:rPr>
              <a:t>HODNOTY</a:t>
            </a:r>
          </a:p>
          <a:p>
            <a:pPr algn="just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24482"/>
                </a:solidFill>
              </a:rPr>
              <a:t> úcta k člověku i majetku, jednáme profesionálně</a:t>
            </a:r>
          </a:p>
          <a:p>
            <a:pPr algn="just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24482"/>
                </a:solidFill>
              </a:rPr>
              <a:t> je na nás spolehnutí, vzájemně spolupracujeme </a:t>
            </a:r>
            <a:br>
              <a:rPr lang="cs-CZ" sz="1600" dirty="0" smtClean="0">
                <a:solidFill>
                  <a:srgbClr val="024482"/>
                </a:solidFill>
              </a:rPr>
            </a:br>
            <a:r>
              <a:rPr lang="cs-CZ" sz="1600" dirty="0" smtClean="0">
                <a:solidFill>
                  <a:srgbClr val="024482"/>
                </a:solidFill>
              </a:rPr>
              <a:t>  ke spokojenosti zákazníků i každého z nás</a:t>
            </a:r>
          </a:p>
        </p:txBody>
      </p:sp>
    </p:spTree>
    <p:extLst>
      <p:ext uri="{BB962C8B-B14F-4D97-AF65-F5344CB8AC3E}">
        <p14:creationId xmlns:p14="http://schemas.microsoft.com/office/powerpoint/2010/main" val="41822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6704" y="2132856"/>
            <a:ext cx="7488311" cy="93610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34033" y="476250"/>
            <a:ext cx="451715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>
                <a:solidFill>
                  <a:srgbClr val="EEECE1"/>
                </a:solidFill>
              </a:rPr>
              <a:t>Představení společnosti SULKO</a:t>
            </a:r>
            <a:endParaRPr lang="cs-CZ" sz="1600" dirty="0">
              <a:solidFill>
                <a:srgbClr val="EEECE1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34033" y="6165850"/>
            <a:ext cx="451715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>
                <a:solidFill>
                  <a:srgbClr val="024482"/>
                </a:solidFill>
              </a:rPr>
              <a:t>Velikost firmy</a:t>
            </a:r>
            <a:endParaRPr lang="cs-CZ" sz="1600" dirty="0">
              <a:solidFill>
                <a:srgbClr val="024482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83568" y="1412776"/>
            <a:ext cx="4968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000" dirty="0" smtClean="0">
                <a:solidFill>
                  <a:srgbClr val="024482"/>
                </a:solidFill>
              </a:rPr>
              <a:t>Velikost firmy</a:t>
            </a:r>
            <a:endParaRPr lang="cs-CZ" sz="3000" dirty="0">
              <a:solidFill>
                <a:srgbClr val="024482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21613" y="2132856"/>
            <a:ext cx="489654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900 ks okenních jednotek/den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60 ks vchodových/odsuvných dveří/den</a:t>
            </a:r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4271643523"/>
              </p:ext>
            </p:extLst>
          </p:nvPr>
        </p:nvGraphicFramePr>
        <p:xfrm>
          <a:off x="1158031" y="3429000"/>
          <a:ext cx="697247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05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56295" y="2081859"/>
            <a:ext cx="7704137" cy="365139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051720" y="476250"/>
            <a:ext cx="4968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>
                <a:solidFill>
                  <a:srgbClr val="EEECE1"/>
                </a:solidFill>
              </a:rPr>
              <a:t>Představení společnosti SULKO</a:t>
            </a:r>
            <a:endParaRPr lang="cs-CZ" sz="1600" dirty="0">
              <a:solidFill>
                <a:srgbClr val="EEECE1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34033" y="6165850"/>
            <a:ext cx="451715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>
                <a:solidFill>
                  <a:srgbClr val="024482"/>
                </a:solidFill>
              </a:rPr>
              <a:t>Produkty</a:t>
            </a:r>
            <a:endParaRPr lang="cs-CZ" sz="1600" dirty="0">
              <a:solidFill>
                <a:srgbClr val="024482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11560" y="1290809"/>
            <a:ext cx="54657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000" dirty="0" smtClean="0">
                <a:solidFill>
                  <a:srgbClr val="024482"/>
                </a:solidFill>
              </a:rPr>
              <a:t>Produkty</a:t>
            </a:r>
            <a:endParaRPr lang="cs-CZ" sz="3000" dirty="0">
              <a:solidFill>
                <a:srgbClr val="02448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311" y="2996952"/>
            <a:ext cx="1415415" cy="173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9" descr="ALU TOP - oblý-kompre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2479" y="2996952"/>
            <a:ext cx="1277673" cy="171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2639" y="2996952"/>
            <a:ext cx="1533073" cy="1728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56295" y="2569227"/>
            <a:ext cx="7560840" cy="36004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cs-CZ" sz="1600" dirty="0">
                <a:solidFill>
                  <a:srgbClr val="024482"/>
                </a:solidFill>
              </a:rPr>
              <a:t> </a:t>
            </a:r>
            <a:r>
              <a:rPr lang="cs-CZ" sz="1600" dirty="0" smtClean="0">
                <a:solidFill>
                  <a:srgbClr val="024482"/>
                </a:solidFill>
              </a:rPr>
              <a:t>  PROFI </a:t>
            </a:r>
            <a:r>
              <a:rPr lang="cs-CZ" sz="1600" dirty="0">
                <a:solidFill>
                  <a:srgbClr val="024482"/>
                </a:solidFill>
              </a:rPr>
              <a:t>Line </a:t>
            </a:r>
            <a:r>
              <a:rPr lang="cs-CZ" sz="1600" dirty="0" smtClean="0">
                <a:solidFill>
                  <a:srgbClr val="024482"/>
                </a:solidFill>
              </a:rPr>
              <a:t>          </a:t>
            </a:r>
            <a:r>
              <a:rPr lang="cs-CZ" sz="1600" dirty="0">
                <a:solidFill>
                  <a:srgbClr val="024482"/>
                </a:solidFill>
              </a:rPr>
              <a:t>Alu Top </a:t>
            </a:r>
            <a:r>
              <a:rPr lang="cs-CZ" sz="1600" dirty="0" smtClean="0">
                <a:solidFill>
                  <a:srgbClr val="024482"/>
                </a:solidFill>
              </a:rPr>
              <a:t>         SULKO </a:t>
            </a:r>
            <a:r>
              <a:rPr lang="cs-CZ" sz="1600" dirty="0">
                <a:solidFill>
                  <a:srgbClr val="024482"/>
                </a:solidFill>
              </a:rPr>
              <a:t>HR </a:t>
            </a:r>
            <a:r>
              <a:rPr lang="cs-CZ" sz="1600" dirty="0" smtClean="0">
                <a:solidFill>
                  <a:srgbClr val="024482"/>
                </a:solidFill>
              </a:rPr>
              <a:t>+     </a:t>
            </a:r>
            <a:r>
              <a:rPr lang="cs-CZ" sz="1600" dirty="0" err="1" smtClean="0">
                <a:solidFill>
                  <a:srgbClr val="024482"/>
                </a:solidFill>
              </a:rPr>
              <a:t>Classic</a:t>
            </a:r>
            <a:r>
              <a:rPr lang="cs-CZ" sz="1600" dirty="0" smtClean="0">
                <a:solidFill>
                  <a:srgbClr val="024482"/>
                </a:solidFill>
              </a:rPr>
              <a:t> Design   </a:t>
            </a:r>
            <a:r>
              <a:rPr lang="cs-CZ" sz="1600" dirty="0" err="1" smtClean="0">
                <a:solidFill>
                  <a:srgbClr val="024482"/>
                </a:solidFill>
              </a:rPr>
              <a:t>Classic</a:t>
            </a:r>
            <a:r>
              <a:rPr lang="cs-CZ" sz="1600" dirty="0" smtClean="0">
                <a:solidFill>
                  <a:srgbClr val="024482"/>
                </a:solidFill>
              </a:rPr>
              <a:t> Line</a:t>
            </a:r>
          </a:p>
          <a:p>
            <a:endParaRPr lang="cs-CZ" sz="1600" dirty="0">
              <a:solidFill>
                <a:srgbClr val="024482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991" y="2996952"/>
            <a:ext cx="1365743" cy="1728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899592" y="4725144"/>
            <a:ext cx="14401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800" dirty="0" smtClean="0">
                <a:solidFill>
                  <a:srgbClr val="024482"/>
                </a:solidFill>
              </a:rPr>
              <a:t> špičkový 6 komorový profil</a:t>
            </a:r>
          </a:p>
          <a:p>
            <a:pPr>
              <a:buFontTx/>
              <a:buChar char="-"/>
            </a:pPr>
            <a:r>
              <a:rPr lang="cs-CZ" sz="800" dirty="0" smtClean="0">
                <a:solidFill>
                  <a:srgbClr val="024482"/>
                </a:solidFill>
              </a:rPr>
              <a:t> jediný systém bez výztuh</a:t>
            </a:r>
          </a:p>
          <a:p>
            <a:pPr>
              <a:buFontTx/>
              <a:buChar char="-"/>
            </a:pPr>
            <a:r>
              <a:rPr lang="cs-CZ" sz="800" dirty="0" smtClean="0">
                <a:solidFill>
                  <a:srgbClr val="024482"/>
                </a:solidFill>
              </a:rPr>
              <a:t> vhodné pro pasivní </a:t>
            </a:r>
            <a:br>
              <a:rPr lang="cs-CZ" sz="800" dirty="0" smtClean="0">
                <a:solidFill>
                  <a:srgbClr val="024482"/>
                </a:solidFill>
              </a:rPr>
            </a:br>
            <a:r>
              <a:rPr lang="cs-CZ" sz="800" dirty="0" smtClean="0">
                <a:solidFill>
                  <a:srgbClr val="024482"/>
                </a:solidFill>
              </a:rPr>
              <a:t>a nízkoenergetické domy</a:t>
            </a:r>
            <a:endParaRPr lang="cs-CZ" sz="800" dirty="0">
              <a:solidFill>
                <a:srgbClr val="024482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411760" y="472514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800" dirty="0" smtClean="0">
                <a:solidFill>
                  <a:srgbClr val="024482"/>
                </a:solidFill>
              </a:rPr>
              <a:t> dokonalý vzhled vhodný pro doplnění fasád a zimních zahrad</a:t>
            </a:r>
          </a:p>
          <a:p>
            <a:pPr>
              <a:buFontTx/>
              <a:buChar char="-"/>
            </a:pPr>
            <a:r>
              <a:rPr lang="cs-CZ" sz="800" dirty="0" smtClean="0">
                <a:solidFill>
                  <a:srgbClr val="024482"/>
                </a:solidFill>
              </a:rPr>
              <a:t> venkovní AL lišta chrání před vlivy počasí</a:t>
            </a:r>
            <a:endParaRPr lang="cs-CZ" sz="800" dirty="0">
              <a:solidFill>
                <a:srgbClr val="024482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851920" y="472514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800" dirty="0" smtClean="0">
                <a:solidFill>
                  <a:srgbClr val="024482"/>
                </a:solidFill>
              </a:rPr>
              <a:t> unikátní rám se stavební hloubkou 115 mm</a:t>
            </a:r>
          </a:p>
          <a:p>
            <a:pPr>
              <a:buFontTx/>
              <a:buChar char="-"/>
            </a:pPr>
            <a:r>
              <a:rPr lang="cs-CZ" sz="800" dirty="0" smtClean="0">
                <a:solidFill>
                  <a:srgbClr val="024482"/>
                </a:solidFill>
              </a:rPr>
              <a:t> optimální řešení </a:t>
            </a:r>
            <a:br>
              <a:rPr lang="cs-CZ" sz="800" dirty="0" smtClean="0">
                <a:solidFill>
                  <a:srgbClr val="024482"/>
                </a:solidFill>
              </a:rPr>
            </a:br>
            <a:r>
              <a:rPr lang="cs-CZ" sz="800" dirty="0" smtClean="0">
                <a:solidFill>
                  <a:srgbClr val="024482"/>
                </a:solidFill>
              </a:rPr>
              <a:t>pro panelové domy</a:t>
            </a:r>
          </a:p>
          <a:p>
            <a:pPr>
              <a:buFontTx/>
              <a:buChar char="-"/>
            </a:pPr>
            <a:r>
              <a:rPr lang="cs-CZ" sz="800" dirty="0" smtClean="0">
                <a:solidFill>
                  <a:srgbClr val="024482"/>
                </a:solidFill>
              </a:rPr>
              <a:t> výměna  suchou cestou</a:t>
            </a:r>
            <a:endParaRPr lang="cs-CZ" sz="800" dirty="0">
              <a:solidFill>
                <a:srgbClr val="024482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508104" y="472514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solidFill>
                  <a:srgbClr val="024482"/>
                </a:solidFill>
              </a:rPr>
              <a:t>- extrudované  </a:t>
            </a:r>
            <a:r>
              <a:rPr lang="cs-CZ" sz="800" dirty="0">
                <a:solidFill>
                  <a:srgbClr val="024482"/>
                </a:solidFill>
              </a:rPr>
              <a:t>těsnění </a:t>
            </a:r>
          </a:p>
          <a:p>
            <a:r>
              <a:rPr lang="cs-CZ" sz="800" dirty="0" smtClean="0">
                <a:solidFill>
                  <a:srgbClr val="024482"/>
                </a:solidFill>
              </a:rPr>
              <a:t>- rám </a:t>
            </a:r>
            <a:r>
              <a:rPr lang="cs-CZ" sz="800" dirty="0">
                <a:solidFill>
                  <a:srgbClr val="024482"/>
                </a:solidFill>
              </a:rPr>
              <a:t>64 </a:t>
            </a:r>
          </a:p>
          <a:p>
            <a:r>
              <a:rPr lang="cs-CZ" sz="800" dirty="0" smtClean="0">
                <a:solidFill>
                  <a:srgbClr val="024482"/>
                </a:solidFill>
              </a:rPr>
              <a:t>- křídlo oblé </a:t>
            </a:r>
            <a:r>
              <a:rPr lang="cs-CZ" sz="800" dirty="0">
                <a:solidFill>
                  <a:srgbClr val="024482"/>
                </a:solidFill>
              </a:rPr>
              <a:t>60 </a:t>
            </a:r>
          </a:p>
          <a:p>
            <a:r>
              <a:rPr lang="cs-CZ" sz="800" dirty="0" smtClean="0">
                <a:solidFill>
                  <a:srgbClr val="024482"/>
                </a:solidFill>
              </a:rPr>
              <a:t>- konstrukční </a:t>
            </a:r>
            <a:br>
              <a:rPr lang="cs-CZ" sz="800" dirty="0" smtClean="0">
                <a:solidFill>
                  <a:srgbClr val="024482"/>
                </a:solidFill>
              </a:rPr>
            </a:br>
            <a:r>
              <a:rPr lang="cs-CZ" sz="800" dirty="0" smtClean="0">
                <a:solidFill>
                  <a:srgbClr val="024482"/>
                </a:solidFill>
              </a:rPr>
              <a:t>hloubka </a:t>
            </a:r>
            <a:r>
              <a:rPr lang="cs-CZ" sz="800" dirty="0">
                <a:solidFill>
                  <a:srgbClr val="024482"/>
                </a:solidFill>
              </a:rPr>
              <a:t>70 mm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020273" y="4725144"/>
            <a:ext cx="13681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800" dirty="0" smtClean="0">
                <a:solidFill>
                  <a:srgbClr val="024482"/>
                </a:solidFill>
              </a:rPr>
              <a:t> ekonomické řešení</a:t>
            </a:r>
          </a:p>
          <a:p>
            <a:pPr>
              <a:buFontTx/>
              <a:buChar char="-"/>
            </a:pPr>
            <a:r>
              <a:rPr lang="cs-CZ" sz="800" dirty="0" smtClean="0">
                <a:solidFill>
                  <a:srgbClr val="024482"/>
                </a:solidFill>
              </a:rPr>
              <a:t> pro tradiční tvary oken</a:t>
            </a:r>
          </a:p>
          <a:p>
            <a:pPr>
              <a:buFontTx/>
              <a:buChar char="-"/>
            </a:pPr>
            <a:r>
              <a:rPr lang="cs-CZ" sz="800" dirty="0" smtClean="0">
                <a:solidFill>
                  <a:srgbClr val="024482"/>
                </a:solidFill>
              </a:rPr>
              <a:t> možnost šikmých tvarů </a:t>
            </a:r>
            <a:br>
              <a:rPr lang="cs-CZ" sz="800" dirty="0" smtClean="0">
                <a:solidFill>
                  <a:srgbClr val="024482"/>
                </a:solidFill>
              </a:rPr>
            </a:br>
            <a:r>
              <a:rPr lang="cs-CZ" sz="800" dirty="0" smtClean="0">
                <a:solidFill>
                  <a:srgbClr val="024482"/>
                </a:solidFill>
              </a:rPr>
              <a:t>a obloukových oken</a:t>
            </a:r>
            <a:endParaRPr lang="cs-CZ" sz="800" dirty="0">
              <a:solidFill>
                <a:srgbClr val="02448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340768"/>
            <a:ext cx="13144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70" y="2954532"/>
            <a:ext cx="1409503" cy="178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5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55576" y="2276699"/>
            <a:ext cx="7704137" cy="324036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34033" y="476250"/>
            <a:ext cx="451715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>
                <a:solidFill>
                  <a:srgbClr val="EEECE1"/>
                </a:solidFill>
              </a:rPr>
              <a:t>Představení společnosti SULKO</a:t>
            </a:r>
            <a:endParaRPr lang="cs-CZ" sz="1600" dirty="0">
              <a:solidFill>
                <a:srgbClr val="EEECE1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34033" y="6165850"/>
            <a:ext cx="451715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>
                <a:solidFill>
                  <a:srgbClr val="024482"/>
                </a:solidFill>
              </a:rPr>
              <a:t>Produkty</a:t>
            </a:r>
            <a:endParaRPr lang="cs-CZ" sz="1600" dirty="0">
              <a:solidFill>
                <a:srgbClr val="024482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69352" y="1223541"/>
            <a:ext cx="54657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000" dirty="0" smtClean="0">
                <a:solidFill>
                  <a:srgbClr val="024482"/>
                </a:solidFill>
              </a:rPr>
              <a:t>Produkty</a:t>
            </a:r>
            <a:endParaRPr lang="cs-CZ" sz="3000" dirty="0">
              <a:solidFill>
                <a:srgbClr val="024482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99592" y="2348880"/>
            <a:ext cx="4968875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024482"/>
                </a:solidFill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HS portály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skládací prvky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atypické prvky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zimní zahrady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stínící technika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7170" y="2492896"/>
            <a:ext cx="2710974" cy="148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6630" y="3933056"/>
            <a:ext cx="2716551" cy="1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5441" y="3778525"/>
            <a:ext cx="2710975" cy="159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5441" y="2497834"/>
            <a:ext cx="2710975" cy="143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472778"/>
            <a:ext cx="13144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9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55577" y="2204864"/>
            <a:ext cx="7632848" cy="3600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34033" y="476250"/>
            <a:ext cx="451715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>
                <a:solidFill>
                  <a:srgbClr val="EEECE1"/>
                </a:solidFill>
              </a:rPr>
              <a:t>Představení společnosti SULKO</a:t>
            </a:r>
            <a:endParaRPr lang="cs-CZ" sz="1600" dirty="0">
              <a:solidFill>
                <a:srgbClr val="EEECE1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34033" y="6165850"/>
            <a:ext cx="451715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>
                <a:solidFill>
                  <a:srgbClr val="024482"/>
                </a:solidFill>
              </a:rPr>
              <a:t>Produkty</a:t>
            </a:r>
            <a:endParaRPr lang="cs-CZ" sz="1600" dirty="0">
              <a:solidFill>
                <a:srgbClr val="024482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51148" y="1235796"/>
            <a:ext cx="54657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000" dirty="0" smtClean="0">
                <a:solidFill>
                  <a:srgbClr val="024482"/>
                </a:solidFill>
              </a:rPr>
              <a:t>Produkty</a:t>
            </a:r>
            <a:endParaRPr lang="cs-CZ" sz="3000" dirty="0">
              <a:solidFill>
                <a:srgbClr val="024482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06437" y="2636912"/>
            <a:ext cx="5465763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hliníkové dveře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překryvné výplně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speciální produkty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vchodové dveře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fasádní systémy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vnitřní konstrukce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4365104"/>
            <a:ext cx="133090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92896"/>
            <a:ext cx="3600400" cy="182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365104"/>
            <a:ext cx="2088232" cy="11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340768"/>
            <a:ext cx="13144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2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56295" y="2348880"/>
            <a:ext cx="7704137" cy="3384376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34033" y="476250"/>
            <a:ext cx="451715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>
                <a:solidFill>
                  <a:srgbClr val="EEECE1"/>
                </a:solidFill>
              </a:rPr>
              <a:t>Představení společnosti SULKO</a:t>
            </a:r>
            <a:endParaRPr lang="cs-CZ" sz="1600" dirty="0">
              <a:solidFill>
                <a:srgbClr val="EEECE1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34033" y="6165850"/>
            <a:ext cx="451715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>
                <a:solidFill>
                  <a:srgbClr val="024482"/>
                </a:solidFill>
              </a:rPr>
              <a:t>Speciality</a:t>
            </a:r>
            <a:endParaRPr lang="cs-CZ" sz="1600" dirty="0">
              <a:solidFill>
                <a:srgbClr val="024482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99592" y="1498178"/>
            <a:ext cx="4968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000" dirty="0" smtClean="0">
                <a:solidFill>
                  <a:srgbClr val="024482"/>
                </a:solidFill>
              </a:rPr>
              <a:t>Speciality</a:t>
            </a:r>
            <a:endParaRPr lang="cs-CZ" sz="3000" dirty="0">
              <a:solidFill>
                <a:srgbClr val="024482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99592" y="3140968"/>
            <a:ext cx="496887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Kompozitní materiál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</a:t>
            </a:r>
            <a:r>
              <a:rPr lang="cs-CZ" sz="2000" dirty="0" err="1" smtClean="0">
                <a:solidFill>
                  <a:srgbClr val="024482"/>
                </a:solidFill>
              </a:rPr>
              <a:t>SULKOvent</a:t>
            </a:r>
            <a:endParaRPr lang="cs-CZ" sz="2000" dirty="0" smtClean="0">
              <a:solidFill>
                <a:srgbClr val="024482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Stříkané profily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>
                <a:solidFill>
                  <a:srgbClr val="024482"/>
                </a:solidFill>
              </a:rPr>
              <a:t> </a:t>
            </a:r>
            <a:r>
              <a:rPr lang="cs-CZ" sz="2000" dirty="0" smtClean="0">
                <a:solidFill>
                  <a:srgbClr val="024482"/>
                </a:solidFill>
              </a:rPr>
              <a:t>50 odstínů šedi</a:t>
            </a:r>
            <a:endParaRPr lang="cs-CZ" sz="2000" dirty="0">
              <a:solidFill>
                <a:srgbClr val="02448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330674" cy="274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9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56295" y="1916832"/>
            <a:ext cx="7704137" cy="381642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1033" name="Picture 9" descr="K:\MARKETING\_osobni\Urbanová\Kanceláře\Brno\foto Galerie – kopie\IMGP78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988840"/>
            <a:ext cx="2016224" cy="122413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988840"/>
            <a:ext cx="2016224" cy="120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K:\MARKETING\_osobni\Žůrek\galerie\brno_virtual\b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581128"/>
            <a:ext cx="2052228" cy="102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34033" y="476250"/>
            <a:ext cx="451715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>
                <a:solidFill>
                  <a:srgbClr val="EEECE1"/>
                </a:solidFill>
              </a:rPr>
              <a:t>Představení společnosti SULKO</a:t>
            </a:r>
            <a:endParaRPr lang="cs-CZ" sz="1600" dirty="0">
              <a:solidFill>
                <a:srgbClr val="EEECE1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34033" y="6165850"/>
            <a:ext cx="451715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>
                <a:solidFill>
                  <a:srgbClr val="024482"/>
                </a:solidFill>
              </a:rPr>
              <a:t>Galerie</a:t>
            </a:r>
            <a:endParaRPr lang="cs-CZ" sz="1600" dirty="0">
              <a:solidFill>
                <a:srgbClr val="024482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83568" y="1196752"/>
            <a:ext cx="4968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000" dirty="0" smtClean="0">
                <a:solidFill>
                  <a:srgbClr val="024482"/>
                </a:solidFill>
              </a:rPr>
              <a:t>Galerie</a:t>
            </a:r>
            <a:endParaRPr lang="cs-CZ" sz="3000" dirty="0">
              <a:solidFill>
                <a:srgbClr val="024482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55577" y="2348880"/>
            <a:ext cx="403244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Unikátní prodejny v ČR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24482"/>
                </a:solidFill>
              </a:rPr>
              <a:t> až 3000 vzorků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cs-CZ" sz="1400" dirty="0" smtClean="0">
                <a:solidFill>
                  <a:srgbClr val="024482"/>
                </a:solidFill>
              </a:rPr>
              <a:t> okna, dveře, doplňky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cs-CZ" sz="1400" dirty="0" smtClean="0">
                <a:solidFill>
                  <a:srgbClr val="024482"/>
                </a:solidFill>
              </a:rPr>
              <a:t> zkušební kabiny</a:t>
            </a:r>
            <a:endParaRPr lang="cs-CZ" sz="1400" dirty="0">
              <a:solidFill>
                <a:srgbClr val="024482"/>
              </a:solidFill>
            </a:endParaRPr>
          </a:p>
          <a:p>
            <a:pPr>
              <a:spcBef>
                <a:spcPct val="50000"/>
              </a:spcBef>
            </a:pPr>
            <a:endParaRPr lang="cs-CZ" sz="2000" dirty="0">
              <a:solidFill>
                <a:srgbClr val="024482"/>
              </a:solidFill>
            </a:endParaRPr>
          </a:p>
        </p:txBody>
      </p:sp>
      <p:pic>
        <p:nvPicPr>
          <p:cNvPr id="7" name="Picture 8" descr="C:\Users\prodej9\Desktop\info-mapa_cz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653136"/>
            <a:ext cx="2114890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K:\MARKETING\_osobni\Žůrek\galerie\olomouc_virtual\o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4581128"/>
            <a:ext cx="2016224" cy="102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3284984"/>
            <a:ext cx="2010817" cy="117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K:\MARKETING\_osobni\Urbanová\Kanceláře\Brno\foto Galerie – kopie\IMGP785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3284984"/>
            <a:ext cx="2016224" cy="1188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1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26118</TotalTime>
  <Words>507</Words>
  <Application>Microsoft Office PowerPoint</Application>
  <PresentationFormat>Předvádění na obrazovce (4:3)</PresentationFormat>
  <Paragraphs>139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Motiv systému Office</vt:lpstr>
      <vt:lpstr>Custom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David</dc:creator>
  <cp:lastModifiedBy>Trojáková Martina</cp:lastModifiedBy>
  <cp:revision>823</cp:revision>
  <dcterms:created xsi:type="dcterms:W3CDTF">2010-09-09T15:42:14Z</dcterms:created>
  <dcterms:modified xsi:type="dcterms:W3CDTF">2015-05-12T10:33:08Z</dcterms:modified>
</cp:coreProperties>
</file>